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82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7339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17339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17339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17339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17339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17339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17339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17339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17339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9AADB"/>
    <a:srgbClr val="2B1C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508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508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508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508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635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157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" name="Shape 1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733973" latinLnBrk="0">
      <a:defRPr sz="2200">
        <a:latin typeface="+mj-lt"/>
        <a:ea typeface="+mj-ea"/>
        <a:cs typeface="+mj-cs"/>
        <a:sym typeface="Calibri"/>
      </a:defRPr>
    </a:lvl1pPr>
    <a:lvl2pPr indent="228600" defTabSz="1733973" latinLnBrk="0">
      <a:defRPr sz="2200">
        <a:latin typeface="+mj-lt"/>
        <a:ea typeface="+mj-ea"/>
        <a:cs typeface="+mj-cs"/>
        <a:sym typeface="Calibri"/>
      </a:defRPr>
    </a:lvl2pPr>
    <a:lvl3pPr indent="457200" defTabSz="1733973" latinLnBrk="0">
      <a:defRPr sz="2200">
        <a:latin typeface="+mj-lt"/>
        <a:ea typeface="+mj-ea"/>
        <a:cs typeface="+mj-cs"/>
        <a:sym typeface="Calibri"/>
      </a:defRPr>
    </a:lvl3pPr>
    <a:lvl4pPr indent="685800" defTabSz="1733973" latinLnBrk="0">
      <a:defRPr sz="2200">
        <a:latin typeface="+mj-lt"/>
        <a:ea typeface="+mj-ea"/>
        <a:cs typeface="+mj-cs"/>
        <a:sym typeface="Calibri"/>
      </a:defRPr>
    </a:lvl4pPr>
    <a:lvl5pPr indent="914400" defTabSz="1733973" latinLnBrk="0">
      <a:defRPr sz="2200">
        <a:latin typeface="+mj-lt"/>
        <a:ea typeface="+mj-ea"/>
        <a:cs typeface="+mj-cs"/>
        <a:sym typeface="Calibri"/>
      </a:defRPr>
    </a:lvl5pPr>
    <a:lvl6pPr indent="1143000" defTabSz="1733973" latinLnBrk="0">
      <a:defRPr sz="2200">
        <a:latin typeface="+mj-lt"/>
        <a:ea typeface="+mj-ea"/>
        <a:cs typeface="+mj-cs"/>
        <a:sym typeface="Calibri"/>
      </a:defRPr>
    </a:lvl6pPr>
    <a:lvl7pPr indent="1371600" defTabSz="1733973" latinLnBrk="0">
      <a:defRPr sz="2200">
        <a:latin typeface="+mj-lt"/>
        <a:ea typeface="+mj-ea"/>
        <a:cs typeface="+mj-cs"/>
        <a:sym typeface="Calibri"/>
      </a:defRPr>
    </a:lvl7pPr>
    <a:lvl8pPr indent="1600200" defTabSz="1733973" latinLnBrk="0">
      <a:defRPr sz="2200">
        <a:latin typeface="+mj-lt"/>
        <a:ea typeface="+mj-ea"/>
        <a:cs typeface="+mj-cs"/>
        <a:sym typeface="Calibri"/>
      </a:defRPr>
    </a:lvl8pPr>
    <a:lvl9pPr indent="1828800" defTabSz="1733973" latinLnBrk="0">
      <a:defRPr sz="2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7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650239" y="1317413"/>
            <a:ext cx="11704322" cy="16086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5023" tIns="65023" rIns="65023" bIns="65023" anchor="ctr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650239" y="2926079"/>
            <a:ext cx="11704322" cy="5608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5023" tIns="65023" rIns="65023" bIns="65023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285653" y="7787314"/>
            <a:ext cx="3034454" cy="423985"/>
          </a:xfrm>
          <a:prstGeom prst="rect">
            <a:avLst/>
          </a:prstGeom>
          <a:ln w="12700">
            <a:miter lim="400000"/>
          </a:ln>
        </p:spPr>
        <p:txBody>
          <a:bodyPr wrap="none" lIns="65023" tIns="65023" rIns="65023" bIns="65023" anchor="ctr">
            <a:spAutoFit/>
          </a:bodyPr>
          <a:lstStyle>
            <a:lvl1pPr algn="r">
              <a:defRPr sz="2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642937" marR="0" indent="-642937" algn="l" defTabSz="1733973" rtl="0" latinLnBrk="0">
        <a:lnSpc>
          <a:spcPct val="100000"/>
        </a:lnSpc>
        <a:spcBef>
          <a:spcPts val="1400"/>
        </a:spcBef>
        <a:spcAft>
          <a:spcPts val="0"/>
        </a:spcAft>
        <a:buClrTx/>
        <a:buSzPct val="100000"/>
        <a:buFont typeface="Arial"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1069521" marR="0" indent="-612321" algn="l" defTabSz="1733973" rtl="0" latinLnBrk="0">
        <a:lnSpc>
          <a:spcPct val="100000"/>
        </a:lnSpc>
        <a:spcBef>
          <a:spcPts val="1400"/>
        </a:spcBef>
        <a:spcAft>
          <a:spcPts val="0"/>
        </a:spcAft>
        <a:buClrTx/>
        <a:buSzPct val="100000"/>
        <a:buFont typeface="Arial"/>
        <a:buChar char="–"/>
        <a:tabLst/>
        <a:defRPr sz="6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485900" marR="0" indent="-571500" algn="l" defTabSz="1733973" rtl="0" latinLnBrk="0">
        <a:lnSpc>
          <a:spcPct val="100000"/>
        </a:lnSpc>
        <a:spcBef>
          <a:spcPts val="1400"/>
        </a:spcBef>
        <a:spcAft>
          <a:spcPts val="0"/>
        </a:spcAft>
        <a:buClrTx/>
        <a:buSzPct val="100000"/>
        <a:buFont typeface="Arial"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2057400" marR="0" indent="-685800" algn="l" defTabSz="1733973" rtl="0" latinLnBrk="0">
        <a:lnSpc>
          <a:spcPct val="100000"/>
        </a:lnSpc>
        <a:spcBef>
          <a:spcPts val="1400"/>
        </a:spcBef>
        <a:spcAft>
          <a:spcPts val="0"/>
        </a:spcAft>
        <a:buClrTx/>
        <a:buSzPct val="100000"/>
        <a:buFont typeface="Arial"/>
        <a:buChar char="–"/>
        <a:tabLst/>
        <a:defRPr sz="6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514600" marR="0" indent="-685800" algn="l" defTabSz="1733973" rtl="0" latinLnBrk="0">
        <a:lnSpc>
          <a:spcPct val="100000"/>
        </a:lnSpc>
        <a:spcBef>
          <a:spcPts val="1400"/>
        </a:spcBef>
        <a:spcAft>
          <a:spcPts val="0"/>
        </a:spcAft>
        <a:buClrTx/>
        <a:buSzPct val="100000"/>
        <a:buFont typeface="Arial"/>
        <a:buChar char="»"/>
        <a:tabLst/>
        <a:defRPr sz="6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971800" marR="0" indent="-685800" algn="l" defTabSz="1733973" rtl="0" latinLnBrk="0">
        <a:lnSpc>
          <a:spcPct val="100000"/>
        </a:lnSpc>
        <a:spcBef>
          <a:spcPts val="1400"/>
        </a:spcBef>
        <a:spcAft>
          <a:spcPts val="0"/>
        </a:spcAft>
        <a:buClrTx/>
        <a:buSzPct val="100000"/>
        <a:buFont typeface="Arial"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429000" marR="0" indent="-685800" algn="l" defTabSz="1733973" rtl="0" latinLnBrk="0">
        <a:lnSpc>
          <a:spcPct val="100000"/>
        </a:lnSpc>
        <a:spcBef>
          <a:spcPts val="1400"/>
        </a:spcBef>
        <a:spcAft>
          <a:spcPts val="0"/>
        </a:spcAft>
        <a:buClrTx/>
        <a:buSzPct val="100000"/>
        <a:buFont typeface="Arial"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886200" marR="0" indent="-685800" algn="l" defTabSz="1733973" rtl="0" latinLnBrk="0">
        <a:lnSpc>
          <a:spcPct val="100000"/>
        </a:lnSpc>
        <a:spcBef>
          <a:spcPts val="1400"/>
        </a:spcBef>
        <a:spcAft>
          <a:spcPts val="0"/>
        </a:spcAft>
        <a:buClrTx/>
        <a:buSzPct val="100000"/>
        <a:buFont typeface="Arial"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343400" marR="0" indent="-685800" algn="l" defTabSz="1733973" rtl="0" latinLnBrk="0">
        <a:lnSpc>
          <a:spcPct val="100000"/>
        </a:lnSpc>
        <a:spcBef>
          <a:spcPts val="1400"/>
        </a:spcBef>
        <a:spcAft>
          <a:spcPts val="0"/>
        </a:spcAft>
        <a:buClrTx/>
        <a:buSzPct val="100000"/>
        <a:buFont typeface="Arial"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5000">
              <a:srgbClr val="002060"/>
            </a:gs>
            <a:gs pos="74000">
              <a:schemeClr val="accent1">
                <a:lumMod val="45000"/>
                <a:lumOff val="5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0"/>
          <p:cNvSpPr/>
          <p:nvPr/>
        </p:nvSpPr>
        <p:spPr>
          <a:xfrm>
            <a:off x="5147733" y="6039104"/>
            <a:ext cx="2709334" cy="32513"/>
          </a:xfrm>
          <a:prstGeom prst="rect">
            <a:avLst/>
          </a:prstGeom>
          <a:ln w="25400">
            <a:solidFill>
              <a:srgbClr val="38BDF8"/>
            </a:solidFill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21" name="Text 1"/>
          <p:cNvSpPr txBox="1"/>
          <p:nvPr/>
        </p:nvSpPr>
        <p:spPr>
          <a:xfrm>
            <a:off x="92364" y="1524605"/>
            <a:ext cx="12912436" cy="25342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algn="ctr">
              <a:lnSpc>
                <a:spcPts val="10200"/>
              </a:lnSpc>
              <a:defRPr sz="84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>
                <a:solidFill>
                  <a:srgbClr val="49AADB"/>
                </a:solidFill>
              </a:rPr>
              <a:t>AI-Based Appliance</a:t>
            </a:r>
            <a:r>
              <a:rPr lang="en-IN" dirty="0">
                <a:solidFill>
                  <a:srgbClr val="49AADB"/>
                </a:solidFill>
              </a:rPr>
              <a:t> Usage</a:t>
            </a:r>
            <a:r>
              <a:rPr dirty="0">
                <a:solidFill>
                  <a:srgbClr val="49AADB"/>
                </a:solidFill>
              </a:rPr>
              <a:t> Detection System</a:t>
            </a:r>
          </a:p>
        </p:txBody>
      </p:sp>
      <p:sp>
        <p:nvSpPr>
          <p:cNvPr id="22" name="Text 2"/>
          <p:cNvSpPr txBox="1"/>
          <p:nvPr/>
        </p:nvSpPr>
        <p:spPr>
          <a:xfrm>
            <a:off x="3857452" y="4896325"/>
            <a:ext cx="5289896" cy="1175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4700"/>
              </a:lnSpc>
              <a:defRPr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Smart Energy Monitoring &amp; Analysis</a:t>
            </a:r>
          </a:p>
        </p:txBody>
      </p:sp>
      <p:sp>
        <p:nvSpPr>
          <p:cNvPr id="23" name="Text 3"/>
          <p:cNvSpPr txBox="1"/>
          <p:nvPr/>
        </p:nvSpPr>
        <p:spPr>
          <a:xfrm>
            <a:off x="3455618" y="6721855"/>
            <a:ext cx="6093564" cy="655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2600"/>
              </a:lnSpc>
              <a:defRPr sz="1800">
                <a:solidFill>
                  <a:srgbClr val="94A3B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>
                <a:solidFill>
                  <a:schemeClr val="tx1"/>
                </a:solidFill>
              </a:rPr>
              <a:t>Understanding Smart Meter Disaggregation Through Machine Learning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 0"/>
          <p:cNvSpPr/>
          <p:nvPr/>
        </p:nvSpPr>
        <p:spPr>
          <a:xfrm>
            <a:off x="866986" y="3299969"/>
            <a:ext cx="11270828" cy="1226652"/>
          </a:xfrm>
          <a:prstGeom prst="rect">
            <a:avLst/>
          </a:prstGeom>
          <a:solidFill>
            <a:srgbClr val="1E293B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80" name="Text 1"/>
          <p:cNvSpPr/>
          <p:nvPr/>
        </p:nvSpPr>
        <p:spPr>
          <a:xfrm>
            <a:off x="866986" y="4526617"/>
            <a:ext cx="11270828" cy="1226652"/>
          </a:xfrm>
          <a:prstGeom prst="rect">
            <a:avLst/>
          </a:prstGeom>
          <a:solidFill>
            <a:srgbClr val="1E293B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81" name="Text 2"/>
          <p:cNvSpPr/>
          <p:nvPr/>
        </p:nvSpPr>
        <p:spPr>
          <a:xfrm>
            <a:off x="866986" y="5861644"/>
            <a:ext cx="11270828" cy="1226652"/>
          </a:xfrm>
          <a:prstGeom prst="rect">
            <a:avLst/>
          </a:prstGeom>
          <a:solidFill>
            <a:srgbClr val="1E293B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82" name="Text 3"/>
          <p:cNvSpPr/>
          <p:nvPr/>
        </p:nvSpPr>
        <p:spPr>
          <a:xfrm>
            <a:off x="866986" y="7088292"/>
            <a:ext cx="11270828" cy="1226652"/>
          </a:xfrm>
          <a:prstGeom prst="rect">
            <a:avLst/>
          </a:prstGeom>
          <a:solidFill>
            <a:srgbClr val="1E293B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83" name="Text 4"/>
          <p:cNvSpPr txBox="1"/>
          <p:nvPr/>
        </p:nvSpPr>
        <p:spPr>
          <a:xfrm>
            <a:off x="866986" y="2086186"/>
            <a:ext cx="11496244" cy="751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6000"/>
              </a:lnSpc>
              <a:defRPr sz="50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Graph 2: Confusion Matrix</a:t>
            </a:r>
          </a:p>
        </p:txBody>
      </p:sp>
      <p:sp>
        <p:nvSpPr>
          <p:cNvPr id="84" name="Text 5"/>
          <p:cNvSpPr txBox="1"/>
          <p:nvPr/>
        </p:nvSpPr>
        <p:spPr>
          <a:xfrm>
            <a:off x="866986" y="2888149"/>
            <a:ext cx="11496244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What it shows:</a:t>
            </a:r>
            <a:r>
              <a:rPr b="0">
                <a:solidFill>
                  <a:srgbClr val="CBD5E1"/>
                </a:solidFill>
              </a:rPr>
              <a:t> How often model predicts correctly vs incorrectly</a:t>
            </a:r>
          </a:p>
        </p:txBody>
      </p:sp>
      <p:sp>
        <p:nvSpPr>
          <p:cNvPr id="85" name="Text 6"/>
          <p:cNvSpPr txBox="1"/>
          <p:nvPr/>
        </p:nvSpPr>
        <p:spPr>
          <a:xfrm>
            <a:off x="1192106" y="3625089"/>
            <a:ext cx="10833000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True Negative (64)</a:t>
            </a:r>
          </a:p>
        </p:txBody>
      </p:sp>
      <p:sp>
        <p:nvSpPr>
          <p:cNvPr id="86" name="Text 7"/>
          <p:cNvSpPr txBox="1"/>
          <p:nvPr/>
        </p:nvSpPr>
        <p:spPr>
          <a:xfrm>
            <a:off x="1192106" y="3928533"/>
            <a:ext cx="10833000" cy="337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8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Correctly said AC is OFF</a:t>
            </a:r>
          </a:p>
        </p:txBody>
      </p:sp>
      <p:sp>
        <p:nvSpPr>
          <p:cNvPr id="87" name="Text 8"/>
          <p:cNvSpPr txBox="1"/>
          <p:nvPr/>
        </p:nvSpPr>
        <p:spPr>
          <a:xfrm>
            <a:off x="1192106" y="4851737"/>
            <a:ext cx="10833000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False Positive (33)</a:t>
            </a:r>
          </a:p>
        </p:txBody>
      </p:sp>
      <p:sp>
        <p:nvSpPr>
          <p:cNvPr id="88" name="Text 9"/>
          <p:cNvSpPr txBox="1"/>
          <p:nvPr/>
        </p:nvSpPr>
        <p:spPr>
          <a:xfrm>
            <a:off x="1192106" y="5155188"/>
            <a:ext cx="10833000" cy="337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8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Wrongly said AC is ON</a:t>
            </a:r>
          </a:p>
        </p:txBody>
      </p:sp>
      <p:sp>
        <p:nvSpPr>
          <p:cNvPr id="89" name="Text 10"/>
          <p:cNvSpPr txBox="1"/>
          <p:nvPr/>
        </p:nvSpPr>
        <p:spPr>
          <a:xfrm>
            <a:off x="1192106" y="6186764"/>
            <a:ext cx="10833000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False Negative (42)</a:t>
            </a:r>
          </a:p>
        </p:txBody>
      </p:sp>
      <p:sp>
        <p:nvSpPr>
          <p:cNvPr id="90" name="Text 11"/>
          <p:cNvSpPr txBox="1"/>
          <p:nvPr/>
        </p:nvSpPr>
        <p:spPr>
          <a:xfrm>
            <a:off x="1192106" y="6490208"/>
            <a:ext cx="10833000" cy="337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8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Missed AC when it was ON</a:t>
            </a:r>
          </a:p>
        </p:txBody>
      </p:sp>
      <p:sp>
        <p:nvSpPr>
          <p:cNvPr id="91" name="Text 12"/>
          <p:cNvSpPr txBox="1"/>
          <p:nvPr/>
        </p:nvSpPr>
        <p:spPr>
          <a:xfrm>
            <a:off x="1192106" y="7413412"/>
            <a:ext cx="10833000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True Positive (61)</a:t>
            </a:r>
          </a:p>
        </p:txBody>
      </p:sp>
      <p:sp>
        <p:nvSpPr>
          <p:cNvPr id="92" name="Text 13"/>
          <p:cNvSpPr txBox="1"/>
          <p:nvPr/>
        </p:nvSpPr>
        <p:spPr>
          <a:xfrm>
            <a:off x="1192106" y="7716856"/>
            <a:ext cx="10833000" cy="337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8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Correctly said AC is ON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asted-movie.png" descr="pasted-movi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944" y="1489973"/>
            <a:ext cx="9600996" cy="64006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 0"/>
          <p:cNvSpPr/>
          <p:nvPr/>
        </p:nvSpPr>
        <p:spPr>
          <a:xfrm>
            <a:off x="866986" y="3625089"/>
            <a:ext cx="11270828" cy="2015745"/>
          </a:xfrm>
          <a:prstGeom prst="roundRect">
            <a:avLst>
              <a:gd name="adj" fmla="val 25806"/>
            </a:avLst>
          </a:prstGeom>
          <a:solidFill>
            <a:srgbClr val="1E293B"/>
          </a:solidFill>
          <a:ln w="12700">
            <a:solidFill>
              <a:srgbClr val="38BDF8"/>
            </a:solidFill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97" name="Text 1"/>
          <p:cNvSpPr txBox="1"/>
          <p:nvPr/>
        </p:nvSpPr>
        <p:spPr>
          <a:xfrm>
            <a:off x="866986" y="2086186"/>
            <a:ext cx="11496244" cy="751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6000"/>
              </a:lnSpc>
              <a:defRPr sz="50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Section 5: Feature Importance</a:t>
            </a:r>
          </a:p>
        </p:txBody>
      </p:sp>
      <p:sp>
        <p:nvSpPr>
          <p:cNvPr id="98" name="Text 2"/>
          <p:cNvSpPr txBox="1"/>
          <p:nvPr/>
        </p:nvSpPr>
        <p:spPr>
          <a:xfrm>
            <a:off x="866986" y="2888152"/>
            <a:ext cx="11496244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Question:</a:t>
            </a:r>
            <a:r>
              <a:rPr b="0">
                <a:solidFill>
                  <a:srgbClr val="CBD5E1"/>
                </a:solidFill>
              </a:rPr>
              <a:t> Which features matter most for AC detection?</a:t>
            </a:r>
          </a:p>
        </p:txBody>
      </p:sp>
      <p:sp>
        <p:nvSpPr>
          <p:cNvPr id="99" name="Text 3"/>
          <p:cNvSpPr txBox="1"/>
          <p:nvPr/>
        </p:nvSpPr>
        <p:spPr>
          <a:xfrm>
            <a:off x="1213781" y="3971885"/>
            <a:ext cx="10788782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>
                <a:solidFill>
                  <a:srgbClr val="94A3B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Feature Ranking:</a:t>
            </a:r>
          </a:p>
        </p:txBody>
      </p:sp>
      <p:sp>
        <p:nvSpPr>
          <p:cNvPr id="100" name="Text 4"/>
          <p:cNvSpPr txBox="1"/>
          <p:nvPr/>
        </p:nvSpPr>
        <p:spPr>
          <a:xfrm>
            <a:off x="1213781" y="4383702"/>
            <a:ext cx="10788782" cy="399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🥇 </a:t>
            </a:r>
            <a:r>
              <a:rPr b="1"/>
              <a:t>Std (Standard Deviation):</a:t>
            </a:r>
            <a:r>
              <a:t> 48% — Most important</a:t>
            </a:r>
          </a:p>
        </p:txBody>
      </p:sp>
      <p:sp>
        <p:nvSpPr>
          <p:cNvPr id="101" name="Text 5"/>
          <p:cNvSpPr txBox="1"/>
          <p:nvPr/>
        </p:nvSpPr>
        <p:spPr>
          <a:xfrm>
            <a:off x="1213781" y="4687146"/>
            <a:ext cx="10788782" cy="399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🥈 </a:t>
            </a:r>
            <a:r>
              <a:rPr b="1"/>
              <a:t>Mean:</a:t>
            </a:r>
            <a:r>
              <a:t> 43% — Second most important</a:t>
            </a:r>
          </a:p>
        </p:txBody>
      </p:sp>
      <p:sp>
        <p:nvSpPr>
          <p:cNvPr id="102" name="Text 6"/>
          <p:cNvSpPr txBox="1"/>
          <p:nvPr/>
        </p:nvSpPr>
        <p:spPr>
          <a:xfrm>
            <a:off x="1213781" y="4990590"/>
            <a:ext cx="10788782" cy="399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🥉 </a:t>
            </a:r>
            <a:r>
              <a:rPr b="1"/>
              <a:t>Max:</a:t>
            </a:r>
            <a:r>
              <a:t> 9% — Least important</a:t>
            </a:r>
          </a:p>
        </p:txBody>
      </p:sp>
      <p:sp>
        <p:nvSpPr>
          <p:cNvPr id="103" name="Text 7"/>
          <p:cNvSpPr txBox="1"/>
          <p:nvPr/>
        </p:nvSpPr>
        <p:spPr>
          <a:xfrm>
            <a:off x="866986" y="6074324"/>
            <a:ext cx="11496244" cy="337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sz="1800" b="1">
                <a:solidFill>
                  <a:srgbClr val="94A3B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Insight:</a:t>
            </a:r>
            <a:r>
              <a:rPr b="0"/>
              <a:t> AC creates variable power patterns (high std), so variability is key!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 0"/>
          <p:cNvSpPr/>
          <p:nvPr/>
        </p:nvSpPr>
        <p:spPr>
          <a:xfrm>
            <a:off x="866986" y="3408342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106" name="Text 1"/>
          <p:cNvSpPr/>
          <p:nvPr/>
        </p:nvSpPr>
        <p:spPr>
          <a:xfrm>
            <a:off x="866986" y="4362026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107" name="Text 2"/>
          <p:cNvSpPr/>
          <p:nvPr/>
        </p:nvSpPr>
        <p:spPr>
          <a:xfrm>
            <a:off x="866986" y="5315710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108" name="Text 3"/>
          <p:cNvSpPr/>
          <p:nvPr/>
        </p:nvSpPr>
        <p:spPr>
          <a:xfrm>
            <a:off x="866986" y="6269401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109" name="Text 4"/>
          <p:cNvSpPr txBox="1"/>
          <p:nvPr/>
        </p:nvSpPr>
        <p:spPr>
          <a:xfrm>
            <a:off x="866986" y="2086186"/>
            <a:ext cx="11496244" cy="751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6000"/>
              </a:lnSpc>
              <a:defRPr sz="50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Multi-Appliance Detection Block</a:t>
            </a:r>
          </a:p>
        </p:txBody>
      </p:sp>
      <p:sp>
        <p:nvSpPr>
          <p:cNvPr id="110" name="Text 5"/>
          <p:cNvSpPr txBox="1"/>
          <p:nvPr/>
        </p:nvSpPr>
        <p:spPr>
          <a:xfrm>
            <a:off x="866986" y="2888152"/>
            <a:ext cx="11496244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Concept:</a:t>
            </a:r>
            <a:r>
              <a:rPr b="0">
                <a:solidFill>
                  <a:srgbClr val="CBD5E1"/>
                </a:solidFill>
              </a:rPr>
              <a:t> Train separate models for each appliance</a:t>
            </a:r>
          </a:p>
        </p:txBody>
      </p:sp>
      <p:sp>
        <p:nvSpPr>
          <p:cNvPr id="111" name="Text 6"/>
          <p:cNvSpPr txBox="1"/>
          <p:nvPr/>
        </p:nvSpPr>
        <p:spPr>
          <a:xfrm>
            <a:off x="1137919" y="3625089"/>
            <a:ext cx="10998811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Fan Detection:</a:t>
            </a:r>
            <a:r>
              <a:rPr b="0">
                <a:solidFill>
                  <a:srgbClr val="F1F5F9"/>
                </a:solidFill>
              </a:rPr>
              <a:t> 61% accuracy</a:t>
            </a:r>
          </a:p>
        </p:txBody>
      </p:sp>
      <p:sp>
        <p:nvSpPr>
          <p:cNvPr id="112" name="Text 7"/>
          <p:cNvSpPr txBox="1"/>
          <p:nvPr/>
        </p:nvSpPr>
        <p:spPr>
          <a:xfrm>
            <a:off x="1137919" y="4578773"/>
            <a:ext cx="10998811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Fridge Detection:</a:t>
            </a:r>
            <a:r>
              <a:rPr b="0">
                <a:solidFill>
                  <a:srgbClr val="F1F5F9"/>
                </a:solidFill>
              </a:rPr>
              <a:t> 57% accuracy</a:t>
            </a:r>
          </a:p>
        </p:txBody>
      </p:sp>
      <p:sp>
        <p:nvSpPr>
          <p:cNvPr id="113" name="Text 8"/>
          <p:cNvSpPr txBox="1"/>
          <p:nvPr/>
        </p:nvSpPr>
        <p:spPr>
          <a:xfrm>
            <a:off x="1137919" y="5532457"/>
            <a:ext cx="10998811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AC Detection:</a:t>
            </a:r>
            <a:r>
              <a:rPr b="0">
                <a:solidFill>
                  <a:srgbClr val="F1F5F9"/>
                </a:solidFill>
              </a:rPr>
              <a:t> 57% accuracy</a:t>
            </a:r>
          </a:p>
        </p:txBody>
      </p:sp>
      <p:sp>
        <p:nvSpPr>
          <p:cNvPr id="114" name="Text 9"/>
          <p:cNvSpPr txBox="1"/>
          <p:nvPr/>
        </p:nvSpPr>
        <p:spPr>
          <a:xfrm>
            <a:off x="1137919" y="6486148"/>
            <a:ext cx="10998811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Heater Detection:</a:t>
            </a:r>
            <a:r>
              <a:rPr b="0">
                <a:solidFill>
                  <a:srgbClr val="F1F5F9"/>
                </a:solidFill>
              </a:rPr>
              <a:t> 59% accuracy</a:t>
            </a:r>
          </a:p>
        </p:txBody>
      </p:sp>
      <p:sp>
        <p:nvSpPr>
          <p:cNvPr id="115" name="Text 10"/>
          <p:cNvSpPr txBox="1"/>
          <p:nvPr/>
        </p:nvSpPr>
        <p:spPr>
          <a:xfrm>
            <a:off x="866986" y="7223085"/>
            <a:ext cx="11496244" cy="337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sz="1800" b="1">
                <a:solidFill>
                  <a:srgbClr val="94A3B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Note:</a:t>
            </a:r>
            <a:r>
              <a:rPr b="0"/>
              <a:t> Moderate accuracy because appliances create overlapping power signals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 0"/>
          <p:cNvSpPr/>
          <p:nvPr/>
        </p:nvSpPr>
        <p:spPr>
          <a:xfrm>
            <a:off x="866986" y="3625089"/>
            <a:ext cx="11270828" cy="2514262"/>
          </a:xfrm>
          <a:prstGeom prst="roundRect">
            <a:avLst>
              <a:gd name="adj" fmla="val 20690"/>
            </a:avLst>
          </a:prstGeom>
          <a:solidFill>
            <a:srgbClr val="1E293B"/>
          </a:solidFill>
          <a:ln w="12700">
            <a:solidFill>
              <a:srgbClr val="38BDF8"/>
            </a:solidFill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118" name="Text 1"/>
          <p:cNvSpPr txBox="1"/>
          <p:nvPr/>
        </p:nvSpPr>
        <p:spPr>
          <a:xfrm>
            <a:off x="866986" y="2086186"/>
            <a:ext cx="11496244" cy="751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6000"/>
              </a:lnSpc>
              <a:defRPr sz="50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Predict Appliance Status</a:t>
            </a:r>
          </a:p>
        </p:txBody>
      </p:sp>
      <p:sp>
        <p:nvSpPr>
          <p:cNvPr id="119" name="Text 2"/>
          <p:cNvSpPr txBox="1"/>
          <p:nvPr/>
        </p:nvSpPr>
        <p:spPr>
          <a:xfrm>
            <a:off x="866986" y="2888152"/>
            <a:ext cx="11496244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Example: At Time 500</a:t>
            </a:r>
          </a:p>
        </p:txBody>
      </p:sp>
      <p:sp>
        <p:nvSpPr>
          <p:cNvPr id="120" name="Text 3"/>
          <p:cNvSpPr txBox="1"/>
          <p:nvPr/>
        </p:nvSpPr>
        <p:spPr>
          <a:xfrm>
            <a:off x="1213781" y="3971885"/>
            <a:ext cx="10788782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Model Input:</a:t>
            </a:r>
            <a:r>
              <a:rPr b="0"/>
              <a:t> Mean, Std, Max values from total power signal</a:t>
            </a:r>
          </a:p>
        </p:txBody>
      </p:sp>
      <p:sp>
        <p:nvSpPr>
          <p:cNvPr id="121" name="Text 4"/>
          <p:cNvSpPr txBox="1"/>
          <p:nvPr/>
        </p:nvSpPr>
        <p:spPr>
          <a:xfrm>
            <a:off x="1213781" y="4275329"/>
            <a:ext cx="10788782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Predictions:</a:t>
            </a:r>
          </a:p>
        </p:txBody>
      </p:sp>
      <p:sp>
        <p:nvSpPr>
          <p:cNvPr id="122" name="Text 5"/>
          <p:cNvSpPr txBox="1"/>
          <p:nvPr/>
        </p:nvSpPr>
        <p:spPr>
          <a:xfrm>
            <a:off x="1213781" y="4578773"/>
            <a:ext cx="10788782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✓ Fan: OFF</a:t>
            </a:r>
          </a:p>
        </p:txBody>
      </p:sp>
      <p:sp>
        <p:nvSpPr>
          <p:cNvPr id="123" name="Text 6"/>
          <p:cNvSpPr txBox="1"/>
          <p:nvPr/>
        </p:nvSpPr>
        <p:spPr>
          <a:xfrm>
            <a:off x="1213781" y="4882217"/>
            <a:ext cx="10788782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✓ Fridge: OFF</a:t>
            </a:r>
          </a:p>
        </p:txBody>
      </p:sp>
      <p:sp>
        <p:nvSpPr>
          <p:cNvPr id="124" name="Text 7"/>
          <p:cNvSpPr txBox="1"/>
          <p:nvPr/>
        </p:nvSpPr>
        <p:spPr>
          <a:xfrm>
            <a:off x="1213781" y="5185668"/>
            <a:ext cx="10788782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✓ AC: ON ← High power, variable pattern</a:t>
            </a:r>
          </a:p>
        </p:txBody>
      </p:sp>
      <p:sp>
        <p:nvSpPr>
          <p:cNvPr id="125" name="Text 8"/>
          <p:cNvSpPr txBox="1"/>
          <p:nvPr/>
        </p:nvSpPr>
        <p:spPr>
          <a:xfrm>
            <a:off x="1213781" y="5489112"/>
            <a:ext cx="10788782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✓ Heater: OFF</a:t>
            </a:r>
          </a:p>
        </p:txBody>
      </p:sp>
      <p:sp>
        <p:nvSpPr>
          <p:cNvPr id="126" name="Text 9"/>
          <p:cNvSpPr txBox="1"/>
          <p:nvPr/>
        </p:nvSpPr>
        <p:spPr>
          <a:xfrm>
            <a:off x="866986" y="6572845"/>
            <a:ext cx="11496244" cy="337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sz="1800" b="1">
                <a:solidFill>
                  <a:srgbClr val="94A3B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Result:</a:t>
            </a:r>
            <a:r>
              <a:rPr b="0"/>
              <a:t> Successfully identified only AC is running!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Screenshot 2026-02-13 at 12.28.03 PM.png" descr="Screenshot 2026-02-13 at 12.28.03 PM.png"/>
          <p:cNvPicPr>
            <a:picLocks noChangeAspect="1"/>
          </p:cNvPicPr>
          <p:nvPr/>
        </p:nvPicPr>
        <p:blipFill>
          <a:blip r:embed="rId2"/>
          <a:srcRect l="11349" t="4367" r="14164" b="8082"/>
          <a:stretch>
            <a:fillRect/>
          </a:stretch>
        </p:blipFill>
        <p:spPr>
          <a:xfrm>
            <a:off x="992040" y="1600132"/>
            <a:ext cx="8849975" cy="58470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 0"/>
          <p:cNvSpPr/>
          <p:nvPr/>
        </p:nvSpPr>
        <p:spPr>
          <a:xfrm>
            <a:off x="866986" y="3408342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131" name="Text 1"/>
          <p:cNvSpPr/>
          <p:nvPr/>
        </p:nvSpPr>
        <p:spPr>
          <a:xfrm>
            <a:off x="866986" y="4362026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132" name="Text 2"/>
          <p:cNvSpPr/>
          <p:nvPr/>
        </p:nvSpPr>
        <p:spPr>
          <a:xfrm>
            <a:off x="866986" y="5424084"/>
            <a:ext cx="11270828" cy="1603926"/>
          </a:xfrm>
          <a:prstGeom prst="roundRect">
            <a:avLst>
              <a:gd name="adj" fmla="val 32432"/>
            </a:avLst>
          </a:prstGeom>
          <a:solidFill>
            <a:srgbClr val="1E293B"/>
          </a:solidFill>
          <a:ln w="12700">
            <a:solidFill>
              <a:srgbClr val="38BDF8"/>
            </a:solidFill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133" name="Text 3"/>
          <p:cNvSpPr txBox="1"/>
          <p:nvPr/>
        </p:nvSpPr>
        <p:spPr>
          <a:xfrm>
            <a:off x="866986" y="2086186"/>
            <a:ext cx="11496244" cy="751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6000"/>
              </a:lnSpc>
              <a:defRPr sz="50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Section 6: Fault Detection</a:t>
            </a:r>
          </a:p>
        </p:txBody>
      </p:sp>
      <p:sp>
        <p:nvSpPr>
          <p:cNvPr id="134" name="Text 4"/>
          <p:cNvSpPr txBox="1"/>
          <p:nvPr/>
        </p:nvSpPr>
        <p:spPr>
          <a:xfrm>
            <a:off x="866986" y="2888152"/>
            <a:ext cx="11496244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Safety Feature:</a:t>
            </a:r>
            <a:r>
              <a:rPr b="0">
                <a:solidFill>
                  <a:srgbClr val="CBD5E1"/>
                </a:solidFill>
              </a:rPr>
              <a:t> Identify dangerous overload conditions</a:t>
            </a:r>
          </a:p>
        </p:txBody>
      </p:sp>
      <p:sp>
        <p:nvSpPr>
          <p:cNvPr id="135" name="Text 5"/>
          <p:cNvSpPr txBox="1"/>
          <p:nvPr/>
        </p:nvSpPr>
        <p:spPr>
          <a:xfrm>
            <a:off x="1137919" y="3625089"/>
            <a:ext cx="10998811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Threshold:</a:t>
            </a:r>
            <a:r>
              <a:rPr b="0">
                <a:solidFill>
                  <a:srgbClr val="F1F5F9"/>
                </a:solidFill>
              </a:rPr>
              <a:t> Power &gt; 3500W triggers warning</a:t>
            </a:r>
          </a:p>
        </p:txBody>
      </p:sp>
      <p:sp>
        <p:nvSpPr>
          <p:cNvPr id="136" name="Text 6"/>
          <p:cNvSpPr txBox="1"/>
          <p:nvPr/>
        </p:nvSpPr>
        <p:spPr>
          <a:xfrm>
            <a:off x="1137919" y="4578773"/>
            <a:ext cx="10998811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Why 3500W?</a:t>
            </a:r>
            <a:r>
              <a:rPr b="0">
                <a:solidFill>
                  <a:srgbClr val="F1F5F9"/>
                </a:solidFill>
              </a:rPr>
              <a:t> Sum of Heater (2000W) + AC (1500W) = overload risk</a:t>
            </a:r>
          </a:p>
        </p:txBody>
      </p:sp>
      <p:sp>
        <p:nvSpPr>
          <p:cNvPr id="137" name="Text 7"/>
          <p:cNvSpPr txBox="1"/>
          <p:nvPr/>
        </p:nvSpPr>
        <p:spPr>
          <a:xfrm>
            <a:off x="1213781" y="5770880"/>
            <a:ext cx="10788782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Example Warning at Time 990:</a:t>
            </a:r>
          </a:p>
        </p:txBody>
      </p:sp>
      <p:sp>
        <p:nvSpPr>
          <p:cNvPr id="138" name="Text 8"/>
          <p:cNvSpPr txBox="1"/>
          <p:nvPr/>
        </p:nvSpPr>
        <p:spPr>
          <a:xfrm>
            <a:off x="1213781" y="6074324"/>
            <a:ext cx="10788782" cy="399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⚠️ Active: Fan, Fridge, AC, Heater</a:t>
            </a:r>
          </a:p>
        </p:txBody>
      </p:sp>
      <p:sp>
        <p:nvSpPr>
          <p:cNvPr id="139" name="Text 9"/>
          <p:cNvSpPr txBox="1"/>
          <p:nvPr/>
        </p:nvSpPr>
        <p:spPr>
          <a:xfrm>
            <a:off x="1213781" y="6377775"/>
            <a:ext cx="10788782" cy="399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⚠️ Total Power: 3725W — DANGEROUS!</a:t>
            </a:r>
          </a:p>
        </p:txBody>
      </p:sp>
      <p:sp>
        <p:nvSpPr>
          <p:cNvPr id="140" name="Text 10"/>
          <p:cNvSpPr txBox="1"/>
          <p:nvPr/>
        </p:nvSpPr>
        <p:spPr>
          <a:xfrm>
            <a:off x="866986" y="7461508"/>
            <a:ext cx="11496244" cy="337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sz="1800" b="1">
                <a:solidFill>
                  <a:srgbClr val="94A3B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Use Case:</a:t>
            </a:r>
            <a:r>
              <a:rPr b="0"/>
              <a:t> Smart circuit breaker can automatically reduce load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Screenshot 2026-02-13 at 12.30.14 PM.png" descr="Screenshot 2026-02-13 at 12.30.14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838" y="2261595"/>
            <a:ext cx="7090112" cy="52304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 0"/>
          <p:cNvSpPr/>
          <p:nvPr/>
        </p:nvSpPr>
        <p:spPr>
          <a:xfrm>
            <a:off x="866986" y="3408342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145" name="Text 1"/>
          <p:cNvSpPr/>
          <p:nvPr/>
        </p:nvSpPr>
        <p:spPr>
          <a:xfrm>
            <a:off x="866986" y="4362026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146" name="Text 2"/>
          <p:cNvSpPr/>
          <p:nvPr/>
        </p:nvSpPr>
        <p:spPr>
          <a:xfrm>
            <a:off x="866986" y="5424084"/>
            <a:ext cx="11270828" cy="1603926"/>
          </a:xfrm>
          <a:prstGeom prst="roundRect">
            <a:avLst>
              <a:gd name="adj" fmla="val 32432"/>
            </a:avLst>
          </a:prstGeom>
          <a:solidFill>
            <a:srgbClr val="1E293B"/>
          </a:solidFill>
          <a:ln w="12700">
            <a:solidFill>
              <a:srgbClr val="38BDF8"/>
            </a:solidFill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147" name="Text 3"/>
          <p:cNvSpPr txBox="1"/>
          <p:nvPr/>
        </p:nvSpPr>
        <p:spPr>
          <a:xfrm>
            <a:off x="866986" y="2086186"/>
            <a:ext cx="11496244" cy="751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6000"/>
              </a:lnSpc>
              <a:defRPr sz="50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Section 7: Anomaly Detection</a:t>
            </a:r>
          </a:p>
        </p:txBody>
      </p:sp>
      <p:sp>
        <p:nvSpPr>
          <p:cNvPr id="148" name="Text 4"/>
          <p:cNvSpPr txBox="1"/>
          <p:nvPr/>
        </p:nvSpPr>
        <p:spPr>
          <a:xfrm>
            <a:off x="866986" y="2888152"/>
            <a:ext cx="11496244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Unsupervised Learning:</a:t>
            </a:r>
            <a:r>
              <a:rPr b="0">
                <a:solidFill>
                  <a:srgbClr val="CBD5E1"/>
                </a:solidFill>
              </a:rPr>
              <a:t> Find unusual patterns without training data</a:t>
            </a:r>
          </a:p>
        </p:txBody>
      </p:sp>
      <p:sp>
        <p:nvSpPr>
          <p:cNvPr id="149" name="Text 5"/>
          <p:cNvSpPr txBox="1"/>
          <p:nvPr/>
        </p:nvSpPr>
        <p:spPr>
          <a:xfrm>
            <a:off x="1137919" y="3625089"/>
            <a:ext cx="10998811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Isolation Forest Algorithm:</a:t>
            </a:r>
            <a:r>
              <a:rPr b="0">
                <a:solidFill>
                  <a:srgbClr val="F1F5F9"/>
                </a:solidFill>
              </a:rPr>
              <a:t> Identifies outliers (abnormal data points)</a:t>
            </a:r>
          </a:p>
        </p:txBody>
      </p:sp>
      <p:sp>
        <p:nvSpPr>
          <p:cNvPr id="150" name="Text 6"/>
          <p:cNvSpPr txBox="1"/>
          <p:nvPr/>
        </p:nvSpPr>
        <p:spPr>
          <a:xfrm>
            <a:off x="1137919" y="4578773"/>
            <a:ext cx="10998811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Contamination Rate:</a:t>
            </a:r>
            <a:r>
              <a:rPr b="0">
                <a:solidFill>
                  <a:srgbClr val="F1F5F9"/>
                </a:solidFill>
              </a:rPr>
              <a:t> Expects 5% of data to be anomalies</a:t>
            </a:r>
          </a:p>
        </p:txBody>
      </p:sp>
      <p:sp>
        <p:nvSpPr>
          <p:cNvPr id="151" name="Text 7"/>
          <p:cNvSpPr txBox="1"/>
          <p:nvPr/>
        </p:nvSpPr>
        <p:spPr>
          <a:xfrm>
            <a:off x="1213781" y="5770880"/>
            <a:ext cx="10788782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Examples of Anomalies:</a:t>
            </a:r>
          </a:p>
        </p:txBody>
      </p:sp>
      <p:sp>
        <p:nvSpPr>
          <p:cNvPr id="152" name="Text 8"/>
          <p:cNvSpPr txBox="1"/>
          <p:nvPr/>
        </p:nvSpPr>
        <p:spPr>
          <a:xfrm>
            <a:off x="1213781" y="6074324"/>
            <a:ext cx="10788782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• Sudden power spike → Faulty appliance</a:t>
            </a:r>
          </a:p>
        </p:txBody>
      </p:sp>
      <p:sp>
        <p:nvSpPr>
          <p:cNvPr id="153" name="Text 9"/>
          <p:cNvSpPr txBox="1"/>
          <p:nvPr/>
        </p:nvSpPr>
        <p:spPr>
          <a:xfrm>
            <a:off x="1213781" y="6377775"/>
            <a:ext cx="10788782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• Unusual pattern → Hacking/meter tampering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pasted-movie.png" descr="pasted-movie.png"/>
          <p:cNvPicPr>
            <a:picLocks noChangeAspect="1"/>
          </p:cNvPicPr>
          <p:nvPr/>
        </p:nvPicPr>
        <p:blipFill>
          <a:blip r:embed="rId2"/>
          <a:srcRect l="4071" t="7039" r="20949" b="5575"/>
          <a:stretch>
            <a:fillRect/>
          </a:stretch>
        </p:blipFill>
        <p:spPr>
          <a:xfrm>
            <a:off x="1884218" y="1184563"/>
            <a:ext cx="9504218" cy="73844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5000">
              <a:srgbClr val="0070C0"/>
            </a:gs>
            <a:gs pos="58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0"/>
          <p:cNvSpPr txBox="1"/>
          <p:nvPr/>
        </p:nvSpPr>
        <p:spPr>
          <a:xfrm>
            <a:off x="283224" y="413797"/>
            <a:ext cx="11496244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6000"/>
              </a:lnSpc>
              <a:defRPr sz="50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Pro</a:t>
            </a:r>
            <a:r>
              <a:rPr lang="en-IN" dirty="0"/>
              <a:t>blem Statement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4F196A-D54E-4480-7545-F302FB59A121}"/>
              </a:ext>
            </a:extLst>
          </p:cNvPr>
          <p:cNvSpPr txBox="1"/>
          <p:nvPr/>
        </p:nvSpPr>
        <p:spPr>
          <a:xfrm>
            <a:off x="283224" y="1792838"/>
            <a:ext cx="12814631" cy="69865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>
              <a:buNone/>
            </a:pPr>
            <a:r>
              <a:rPr lang="en-US" sz="2800" dirty="0">
                <a:solidFill>
                  <a:schemeClr val="bg1"/>
                </a:solidFill>
              </a:rPr>
              <a:t>In most homes, electricity consumption is recorded using a single smart meter that only shows the total power usage. However, it does not provide information about which specific appliances are consuming electricity at a given time.</a:t>
            </a:r>
          </a:p>
          <a:p>
            <a:pPr>
              <a:buNone/>
            </a:pPr>
            <a:endParaRPr lang="en-US" sz="2800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en-US" sz="2800" dirty="0">
                <a:solidFill>
                  <a:schemeClr val="bg1"/>
                </a:solidFill>
              </a:rPr>
              <a:t>This lack of visibility makes it difficult for users to: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Identify high energy-consuming appliances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Detect unsafe overload conditions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Monitor appliance usage patterns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Reduce electricity bills effectively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en-US" sz="2800" dirty="0">
                <a:solidFill>
                  <a:schemeClr val="bg1"/>
                </a:solidFill>
              </a:rPr>
              <a:t>Additionally, installing separate meters for every appliance is expensive and impractical.</a:t>
            </a:r>
          </a:p>
          <a:p>
            <a:pPr>
              <a:buNone/>
            </a:pPr>
            <a:r>
              <a:rPr lang="en-US" sz="2800" dirty="0">
                <a:solidFill>
                  <a:schemeClr val="bg1"/>
                </a:solidFill>
              </a:rPr>
              <a:t>Therefore, there is a need for an intelligent system that can analyze total power consumption data and accurately detect the ON/OFF status of individual appliances, identify abnormal power behavior, and provide energy awareness insights — all without installing additional hardware.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 0"/>
          <p:cNvSpPr/>
          <p:nvPr/>
        </p:nvSpPr>
        <p:spPr>
          <a:xfrm>
            <a:off x="866986" y="3516716"/>
            <a:ext cx="11270828" cy="1408854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158" name="Text 1"/>
          <p:cNvSpPr txBox="1"/>
          <p:nvPr/>
        </p:nvSpPr>
        <p:spPr>
          <a:xfrm>
            <a:off x="866986" y="2086186"/>
            <a:ext cx="11496244" cy="15217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6000"/>
              </a:lnSpc>
              <a:defRPr sz="50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Section 8: Energy Awareness Dashboard</a:t>
            </a:r>
          </a:p>
        </p:txBody>
      </p:sp>
      <p:sp>
        <p:nvSpPr>
          <p:cNvPr id="159" name="Text 2"/>
          <p:cNvSpPr txBox="1"/>
          <p:nvPr/>
        </p:nvSpPr>
        <p:spPr>
          <a:xfrm>
            <a:off x="866986" y="2663323"/>
            <a:ext cx="11496244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Purpose:</a:t>
            </a:r>
            <a:r>
              <a:rPr b="0">
                <a:solidFill>
                  <a:srgbClr val="CBD5E1"/>
                </a:solidFill>
              </a:rPr>
              <a:t> Show which appliances waste most energy</a:t>
            </a:r>
          </a:p>
        </p:txBody>
      </p:sp>
      <p:sp>
        <p:nvSpPr>
          <p:cNvPr id="160" name="Text 3"/>
          <p:cNvSpPr txBox="1"/>
          <p:nvPr/>
        </p:nvSpPr>
        <p:spPr>
          <a:xfrm>
            <a:off x="1137919" y="3733462"/>
            <a:ext cx="10998811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>
                <a:solidFill>
                  <a:srgbClr val="F1F5F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Energy Distribution (Pie Chart):</a:t>
            </a:r>
          </a:p>
        </p:txBody>
      </p:sp>
      <p:sp>
        <p:nvSpPr>
          <p:cNvPr id="161" name="Text 4"/>
          <p:cNvSpPr txBox="1"/>
          <p:nvPr/>
        </p:nvSpPr>
        <p:spPr>
          <a:xfrm>
            <a:off x="1137919" y="4101934"/>
            <a:ext cx="10998811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AC: 39.3% ← Largest consumer</a:t>
            </a:r>
          </a:p>
        </p:txBody>
      </p:sp>
      <p:sp>
        <p:nvSpPr>
          <p:cNvPr id="162" name="Text 5"/>
          <p:cNvSpPr txBox="1"/>
          <p:nvPr/>
        </p:nvSpPr>
        <p:spPr>
          <a:xfrm>
            <a:off x="1137919" y="4405378"/>
            <a:ext cx="10998811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Heater: 50.6% ← Second largest</a:t>
            </a:r>
          </a:p>
        </p:txBody>
      </p:sp>
      <p:sp>
        <p:nvSpPr>
          <p:cNvPr id="163" name="Text 6"/>
          <p:cNvSpPr txBox="1"/>
          <p:nvPr/>
        </p:nvSpPr>
        <p:spPr>
          <a:xfrm>
            <a:off x="866986" y="5250689"/>
            <a:ext cx="11496244" cy="337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sz="1800" b="1">
                <a:solidFill>
                  <a:srgbClr val="94A3B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Action:</a:t>
            </a:r>
            <a:r>
              <a:rPr b="0"/>
              <a:t> Users can reduce AC/Heater usage during peak hours to lower bills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pasted-movie.png" descr="pasted-movie.png"/>
          <p:cNvPicPr>
            <a:picLocks noChangeAspect="1"/>
          </p:cNvPicPr>
          <p:nvPr/>
        </p:nvPicPr>
        <p:blipFill>
          <a:blip r:embed="rId2"/>
          <a:srcRect l="5998"/>
          <a:stretch>
            <a:fillRect/>
          </a:stretch>
        </p:blipFill>
        <p:spPr>
          <a:xfrm>
            <a:off x="1624263" y="1410358"/>
            <a:ext cx="10199903" cy="7233877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Heater"/>
          <p:cNvSpPr txBox="1"/>
          <p:nvPr/>
        </p:nvSpPr>
        <p:spPr>
          <a:xfrm>
            <a:off x="7138074" y="5376518"/>
            <a:ext cx="981358" cy="497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5023" tIns="65023" rIns="65023" bIns="65023">
            <a:spAutoFit/>
          </a:bodyPr>
          <a:lstStyle>
            <a:lvl1pPr>
              <a:lnSpc>
                <a:spcPts val="3000"/>
              </a:lnSpc>
              <a:defRPr sz="22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defRPr b="1">
                <a:solidFill>
                  <a:srgbClr val="38BDF8"/>
                </a:solidFill>
              </a:defRPr>
            </a:pPr>
            <a:r>
              <a:rPr b="0">
                <a:solidFill>
                  <a:srgbClr val="CBD5E1"/>
                </a:solidFill>
              </a:rPr>
              <a:t>Heater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Screenshot 2026-02-13 at 12.33.40 PM.png" descr="Screenshot 2026-02-13 at 12.33.40 PM.png"/>
          <p:cNvPicPr>
            <a:picLocks noChangeAspect="1"/>
          </p:cNvPicPr>
          <p:nvPr/>
        </p:nvPicPr>
        <p:blipFill>
          <a:blip r:embed="rId2"/>
          <a:srcRect r="1075" b="4090"/>
          <a:stretch>
            <a:fillRect/>
          </a:stretch>
        </p:blipFill>
        <p:spPr>
          <a:xfrm>
            <a:off x="1668364" y="1205948"/>
            <a:ext cx="9232247" cy="73417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ext 0"/>
          <p:cNvSpPr txBox="1"/>
          <p:nvPr/>
        </p:nvSpPr>
        <p:spPr>
          <a:xfrm>
            <a:off x="866986" y="2086186"/>
            <a:ext cx="11496244" cy="751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6000"/>
              </a:lnSpc>
              <a:defRPr sz="50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Accuracy &amp; Limitations</a:t>
            </a:r>
          </a:p>
        </p:txBody>
      </p:sp>
      <p:sp>
        <p:nvSpPr>
          <p:cNvPr id="171" name="Text 1"/>
          <p:cNvSpPr txBox="1"/>
          <p:nvPr/>
        </p:nvSpPr>
        <p:spPr>
          <a:xfrm>
            <a:off x="866986" y="2888152"/>
            <a:ext cx="11496244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Current Performance:</a:t>
            </a:r>
          </a:p>
        </p:txBody>
      </p:sp>
      <p:sp>
        <p:nvSpPr>
          <p:cNvPr id="172" name="Text 2"/>
          <p:cNvSpPr txBox="1"/>
          <p:nvPr/>
        </p:nvSpPr>
        <p:spPr>
          <a:xfrm>
            <a:off x="1300479" y="3299969"/>
            <a:ext cx="10837335" cy="16829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marL="633046" indent="-633046">
              <a:lnSpc>
                <a:spcPts val="4500"/>
              </a:lnSpc>
              <a:buSzPct val="100000"/>
              <a:buChar char="•"/>
              <a:defRPr sz="24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Moderate accuracy (57-61%) due to overlapping power signals</a:t>
            </a:r>
          </a:p>
          <a:p>
            <a:pPr marL="633046" indent="-633046">
              <a:lnSpc>
                <a:spcPts val="4500"/>
              </a:lnSpc>
              <a:buSzPct val="100000"/>
              <a:buChar char="•"/>
              <a:defRPr sz="24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Hard to separate appliances when multiple run simultaneously</a:t>
            </a:r>
          </a:p>
          <a:p>
            <a:pPr marL="633046" indent="-633046">
              <a:lnSpc>
                <a:spcPts val="4500"/>
              </a:lnSpc>
              <a:buSzPct val="100000"/>
              <a:buChar char="•"/>
              <a:defRPr sz="24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Synthetic data may not match real household patterns</a:t>
            </a:r>
          </a:p>
        </p:txBody>
      </p:sp>
      <p:sp>
        <p:nvSpPr>
          <p:cNvPr id="173" name="Text 3"/>
          <p:cNvSpPr txBox="1"/>
          <p:nvPr/>
        </p:nvSpPr>
        <p:spPr>
          <a:xfrm>
            <a:off x="866986" y="5158574"/>
            <a:ext cx="11496244" cy="33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sz="1800" b="1">
                <a:solidFill>
                  <a:srgbClr val="94A3B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Improvement Ideas:</a:t>
            </a:r>
            <a:r>
              <a:rPr b="0"/>
              <a:t> More historical data, deep learning (WaveNet), sub-metering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 0"/>
          <p:cNvSpPr/>
          <p:nvPr/>
        </p:nvSpPr>
        <p:spPr>
          <a:xfrm>
            <a:off x="866986" y="2996525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176" name="Text 1"/>
          <p:cNvSpPr/>
          <p:nvPr/>
        </p:nvSpPr>
        <p:spPr>
          <a:xfrm>
            <a:off x="866986" y="3950216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177" name="Text 2"/>
          <p:cNvSpPr/>
          <p:nvPr/>
        </p:nvSpPr>
        <p:spPr>
          <a:xfrm>
            <a:off x="866986" y="4903893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178" name="Text 3"/>
          <p:cNvSpPr/>
          <p:nvPr/>
        </p:nvSpPr>
        <p:spPr>
          <a:xfrm>
            <a:off x="866986" y="5857584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179" name="Text 4"/>
          <p:cNvSpPr txBox="1"/>
          <p:nvPr/>
        </p:nvSpPr>
        <p:spPr>
          <a:xfrm>
            <a:off x="866986" y="2086186"/>
            <a:ext cx="11496244" cy="751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6000"/>
              </a:lnSpc>
              <a:defRPr sz="50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Key Terminology Summary</a:t>
            </a:r>
          </a:p>
        </p:txBody>
      </p:sp>
      <p:sp>
        <p:nvSpPr>
          <p:cNvPr id="180" name="Text 5"/>
          <p:cNvSpPr txBox="1"/>
          <p:nvPr/>
        </p:nvSpPr>
        <p:spPr>
          <a:xfrm>
            <a:off x="1137919" y="3213272"/>
            <a:ext cx="10998811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NILM (Non-Intrusive Load Monitoring):</a:t>
            </a:r>
            <a:r>
              <a:rPr b="0">
                <a:solidFill>
                  <a:srgbClr val="F1F5F9"/>
                </a:solidFill>
              </a:rPr>
              <a:t> Detecting appliances without individual meters</a:t>
            </a:r>
          </a:p>
        </p:txBody>
      </p:sp>
      <p:sp>
        <p:nvSpPr>
          <p:cNvPr id="181" name="Text 6"/>
          <p:cNvSpPr txBox="1"/>
          <p:nvPr/>
        </p:nvSpPr>
        <p:spPr>
          <a:xfrm>
            <a:off x="1137919" y="4166963"/>
            <a:ext cx="10998811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Energy Disaggregation:</a:t>
            </a:r>
            <a:r>
              <a:rPr b="0">
                <a:solidFill>
                  <a:srgbClr val="F1F5F9"/>
                </a:solidFill>
              </a:rPr>
              <a:t> Breaking down total power into individual appliances</a:t>
            </a:r>
          </a:p>
        </p:txBody>
      </p:sp>
      <p:sp>
        <p:nvSpPr>
          <p:cNvPr id="182" name="Text 7"/>
          <p:cNvSpPr txBox="1"/>
          <p:nvPr/>
        </p:nvSpPr>
        <p:spPr>
          <a:xfrm>
            <a:off x="1137919" y="5120640"/>
            <a:ext cx="10998811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Smart Meter:</a:t>
            </a:r>
            <a:r>
              <a:rPr b="0">
                <a:solidFill>
                  <a:srgbClr val="F1F5F9"/>
                </a:solidFill>
              </a:rPr>
              <a:t> Device that records power consumption over time</a:t>
            </a:r>
          </a:p>
        </p:txBody>
      </p:sp>
      <p:sp>
        <p:nvSpPr>
          <p:cNvPr id="183" name="Text 8"/>
          <p:cNvSpPr txBox="1"/>
          <p:nvPr/>
        </p:nvSpPr>
        <p:spPr>
          <a:xfrm>
            <a:off x="1137919" y="6074331"/>
            <a:ext cx="10998811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Supervised Learning:</a:t>
            </a:r>
            <a:r>
              <a:rPr b="0">
                <a:solidFill>
                  <a:srgbClr val="F1F5F9"/>
                </a:solidFill>
              </a:rPr>
              <a:t> Model learns from labeled data (we know AC state)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 0"/>
          <p:cNvSpPr txBox="1"/>
          <p:nvPr/>
        </p:nvSpPr>
        <p:spPr>
          <a:xfrm>
            <a:off x="866986" y="2086186"/>
            <a:ext cx="11496244" cy="751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6000"/>
              </a:lnSpc>
              <a:defRPr sz="50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Real-World Applications</a:t>
            </a:r>
          </a:p>
        </p:txBody>
      </p:sp>
      <p:sp>
        <p:nvSpPr>
          <p:cNvPr id="186" name="Text 1"/>
          <p:cNvSpPr txBox="1"/>
          <p:nvPr/>
        </p:nvSpPr>
        <p:spPr>
          <a:xfrm>
            <a:off x="1300479" y="2888152"/>
            <a:ext cx="10837335" cy="3416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marL="633046" indent="-633046">
              <a:lnSpc>
                <a:spcPts val="4500"/>
              </a:lnSpc>
              <a:buSzPct val="100000"/>
              <a:buChar char="•"/>
              <a:defRPr sz="2400" b="1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Home Energy Management:</a:t>
            </a:r>
            <a:r>
              <a:rPr b="0"/>
              <a:t> Smart thermostats adjust AC automatically</a:t>
            </a:r>
          </a:p>
          <a:p>
            <a:pPr marL="633046" indent="-633046">
              <a:lnSpc>
                <a:spcPts val="4500"/>
              </a:lnSpc>
              <a:buSzPct val="100000"/>
              <a:buChar char="•"/>
              <a:defRPr sz="2400" b="1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Utility Companies:</a:t>
            </a:r>
            <a:r>
              <a:rPr b="0"/>
              <a:t> Monitor peak loads without home visits</a:t>
            </a:r>
          </a:p>
          <a:p>
            <a:pPr marL="633046" indent="-633046">
              <a:lnSpc>
                <a:spcPts val="4500"/>
              </a:lnSpc>
              <a:buSzPct val="100000"/>
              <a:buChar char="•"/>
              <a:defRPr sz="2400" b="1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Fault Detection:</a:t>
            </a:r>
            <a:r>
              <a:rPr b="0"/>
              <a:t> Identify faulty appliances before breakdown</a:t>
            </a:r>
          </a:p>
          <a:p>
            <a:pPr marL="633046" indent="-633046">
              <a:lnSpc>
                <a:spcPts val="4500"/>
              </a:lnSpc>
              <a:buSzPct val="100000"/>
              <a:buChar char="•"/>
              <a:defRPr sz="2400" b="1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Consumer Awareness:</a:t>
            </a:r>
            <a:r>
              <a:rPr b="0"/>
              <a:t> Bill transparency — show exactly which device costs money</a:t>
            </a:r>
          </a:p>
          <a:p>
            <a:pPr marL="633046" indent="-633046">
              <a:lnSpc>
                <a:spcPts val="4500"/>
              </a:lnSpc>
              <a:buSzPct val="100000"/>
              <a:buChar char="•"/>
              <a:defRPr sz="2400" b="1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Grid Stability:</a:t>
            </a:r>
            <a:r>
              <a:rPr b="0"/>
              <a:t> Predict demand and prevent blackouts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ext 0"/>
          <p:cNvSpPr txBox="1"/>
          <p:nvPr/>
        </p:nvSpPr>
        <p:spPr>
          <a:xfrm>
            <a:off x="3598914" y="853427"/>
            <a:ext cx="7644819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algn="ctr">
              <a:lnSpc>
                <a:spcPts val="6000"/>
              </a:lnSpc>
              <a:defRPr sz="50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Key Takeaways</a:t>
            </a:r>
          </a:p>
        </p:txBody>
      </p:sp>
      <p:sp>
        <p:nvSpPr>
          <p:cNvPr id="189" name="Text 1"/>
          <p:cNvSpPr txBox="1"/>
          <p:nvPr/>
        </p:nvSpPr>
        <p:spPr>
          <a:xfrm>
            <a:off x="1379735" y="2164315"/>
            <a:ext cx="9482668" cy="9856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3900"/>
              </a:lnSpc>
              <a:defRPr sz="28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✓ Machine Learning can disaggregate energy consumption without individual meters</a:t>
            </a:r>
          </a:p>
        </p:txBody>
      </p:sp>
      <p:sp>
        <p:nvSpPr>
          <p:cNvPr id="190" name="Text 2"/>
          <p:cNvSpPr txBox="1"/>
          <p:nvPr/>
        </p:nvSpPr>
        <p:spPr>
          <a:xfrm>
            <a:off x="1190082" y="3658482"/>
            <a:ext cx="9672321" cy="9856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3900"/>
              </a:lnSpc>
              <a:defRPr sz="28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✓ Feature engineering extracts meaningful patterns from noisy data</a:t>
            </a:r>
          </a:p>
        </p:txBody>
      </p:sp>
      <p:sp>
        <p:nvSpPr>
          <p:cNvPr id="191" name="Text 3"/>
          <p:cNvSpPr txBox="1"/>
          <p:nvPr/>
        </p:nvSpPr>
        <p:spPr>
          <a:xfrm>
            <a:off x="1099609" y="5152649"/>
            <a:ext cx="9672321" cy="9856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3900"/>
              </a:lnSpc>
              <a:defRPr sz="28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✓ Smart energy monitoring enables cost savings &amp; grid stability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A7E0CB-92D7-96ED-9D03-A46AE05B7D8C}"/>
              </a:ext>
            </a:extLst>
          </p:cNvPr>
          <p:cNvSpPr txBox="1"/>
          <p:nvPr/>
        </p:nvSpPr>
        <p:spPr>
          <a:xfrm>
            <a:off x="1190082" y="7116458"/>
            <a:ext cx="12151895" cy="16619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“We transformed raw aggregated power data into intelligent, actionable appliance-level insights using AI — enabling smart energy monitoring without intrusive hardware.”</a:t>
            </a:r>
            <a:endParaRPr lang="en-IN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000">
              <a:schemeClr val="tx1"/>
            </a:gs>
            <a:gs pos="94000">
              <a:schemeClr val="accent5">
                <a:lumMod val="40000"/>
                <a:lumOff val="60000"/>
              </a:schemeClr>
            </a:gs>
            <a:gs pos="52000">
              <a:srgbClr val="0070C0"/>
            </a:gs>
            <a:gs pos="24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 0"/>
          <p:cNvSpPr txBox="1"/>
          <p:nvPr/>
        </p:nvSpPr>
        <p:spPr>
          <a:xfrm>
            <a:off x="3193943" y="3422007"/>
            <a:ext cx="6616913" cy="10387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algn="ctr">
              <a:lnSpc>
                <a:spcPts val="8100"/>
              </a:lnSpc>
              <a:defRPr sz="68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Thank You!</a:t>
            </a:r>
          </a:p>
        </p:txBody>
      </p:sp>
      <p:sp>
        <p:nvSpPr>
          <p:cNvPr id="195" name="Text 2"/>
          <p:cNvSpPr txBox="1"/>
          <p:nvPr/>
        </p:nvSpPr>
        <p:spPr>
          <a:xfrm>
            <a:off x="1743363" y="5292848"/>
            <a:ext cx="9878291" cy="14196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algn="ctr">
              <a:lnSpc>
                <a:spcPts val="2600"/>
              </a:lnSpc>
              <a:defRPr sz="1800">
                <a:solidFill>
                  <a:srgbClr val="94A3B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sz="4400" dirty="0">
                <a:solidFill>
                  <a:srgbClr val="002060"/>
                </a:solidFill>
                <a:latin typeface="Bahnschrift Light" panose="020B0502040204020203" pitchFamily="34" charset="0"/>
              </a:rPr>
              <a:t>“Thank you for being part of the</a:t>
            </a:r>
          </a:p>
          <a:p>
            <a:endParaRPr lang="en-US" sz="4400" dirty="0">
              <a:solidFill>
                <a:srgbClr val="002060"/>
              </a:solidFill>
              <a:latin typeface="Bahnschrift Light" panose="020B0502040204020203" pitchFamily="34" charset="0"/>
            </a:endParaRPr>
          </a:p>
          <a:p>
            <a:endParaRPr lang="en-US" sz="4400" dirty="0">
              <a:solidFill>
                <a:srgbClr val="002060"/>
              </a:solidFill>
              <a:latin typeface="Bahnschrift Light" panose="020B0502040204020203" pitchFamily="34" charset="0"/>
            </a:endParaRPr>
          </a:p>
          <a:p>
            <a:r>
              <a:rPr lang="en-US" sz="4400" dirty="0">
                <a:solidFill>
                  <a:srgbClr val="002060"/>
                </a:solidFill>
                <a:latin typeface="Bahnschrift Light" panose="020B0502040204020203" pitchFamily="34" charset="0"/>
              </a:rPr>
              <a:t> intelligent energy revolution.”</a:t>
            </a:r>
            <a:endParaRPr sz="4400" dirty="0">
              <a:solidFill>
                <a:srgbClr val="002060"/>
              </a:solidFill>
              <a:latin typeface="Bahnschrift Light" panose="020B0502040204020203" pitchFamily="34" charset="0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000">
              <a:schemeClr val="tx1">
                <a:alpha val="88000"/>
              </a:schemeClr>
            </a:gs>
            <a:gs pos="80000">
              <a:srgbClr val="0070C0"/>
            </a:gs>
            <a:gs pos="48000">
              <a:srgbClr val="002060">
                <a:alpha val="97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1"/>
          <p:cNvSpPr txBox="1"/>
          <p:nvPr/>
        </p:nvSpPr>
        <p:spPr>
          <a:xfrm>
            <a:off x="472148" y="648611"/>
            <a:ext cx="11839074" cy="9009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en-IN" sz="4800" b="1" dirty="0">
                <a:solidFill>
                  <a:srgbClr val="00B0F0"/>
                </a:solidFill>
              </a:rPr>
              <a:t>SOLUTION:</a:t>
            </a:r>
          </a:p>
          <a:p>
            <a:pPr algn="ctr"/>
            <a:endParaRPr lang="en-IN" sz="2800" b="1" dirty="0">
              <a:solidFill>
                <a:schemeClr val="bg1"/>
              </a:solidFill>
            </a:endParaRPr>
          </a:p>
          <a:p>
            <a:r>
              <a:rPr lang="en-IN" sz="2800" b="1" dirty="0">
                <a:solidFill>
                  <a:schemeClr val="bg1"/>
                </a:solidFill>
              </a:rPr>
              <a:t>AI-Assisted Appliance Usage Detection</a:t>
            </a:r>
          </a:p>
          <a:p>
            <a:endParaRPr lang="en-IN" sz="2800" b="1" dirty="0">
              <a:solidFill>
                <a:schemeClr val="bg1"/>
              </a:solidFill>
            </a:endParaRPr>
          </a:p>
          <a:p>
            <a:r>
              <a:rPr lang="en-IN" sz="2800" b="1" dirty="0">
                <a:solidFill>
                  <a:schemeClr val="bg1"/>
                </a:solidFill>
              </a:rPr>
              <a:t>1.Smart Meter Input</a:t>
            </a:r>
            <a:br>
              <a:rPr lang="en-IN" sz="2800" dirty="0">
                <a:solidFill>
                  <a:schemeClr val="bg1"/>
                </a:solidFill>
              </a:rPr>
            </a:br>
            <a:r>
              <a:rPr lang="en-IN" sz="2800" dirty="0">
                <a:solidFill>
                  <a:schemeClr val="bg1"/>
                </a:solidFill>
              </a:rPr>
              <a:t>Collects total power usage from a single household meter.</a:t>
            </a:r>
          </a:p>
          <a:p>
            <a:r>
              <a:rPr lang="en-IN" sz="2800" b="1" dirty="0">
                <a:solidFill>
                  <a:schemeClr val="bg1"/>
                </a:solidFill>
              </a:rPr>
              <a:t>2.Feature Extraction</a:t>
            </a:r>
            <a:br>
              <a:rPr lang="en-IN" sz="2800" dirty="0">
                <a:solidFill>
                  <a:schemeClr val="bg1"/>
                </a:solidFill>
              </a:rPr>
            </a:br>
            <a:r>
              <a:rPr lang="en-IN" sz="2800" dirty="0">
                <a:solidFill>
                  <a:schemeClr val="bg1"/>
                </a:solidFill>
              </a:rPr>
              <a:t>Converts raw power data into useful values like:</a:t>
            </a:r>
          </a:p>
          <a:p>
            <a:r>
              <a:rPr lang="en-IN" sz="2800" dirty="0">
                <a:solidFill>
                  <a:schemeClr val="bg1"/>
                </a:solidFill>
              </a:rPr>
              <a:t>Mean (average power)</a:t>
            </a:r>
          </a:p>
          <a:p>
            <a:r>
              <a:rPr lang="en-IN" sz="2800" dirty="0">
                <a:solidFill>
                  <a:schemeClr val="bg1"/>
                </a:solidFill>
              </a:rPr>
              <a:t>Std (power variation)</a:t>
            </a:r>
          </a:p>
          <a:p>
            <a:r>
              <a:rPr lang="en-IN" sz="2800" dirty="0">
                <a:solidFill>
                  <a:schemeClr val="bg1"/>
                </a:solidFill>
              </a:rPr>
              <a:t>Max (peak power)</a:t>
            </a:r>
          </a:p>
          <a:p>
            <a:r>
              <a:rPr lang="en-IN" sz="2800" dirty="0">
                <a:solidFill>
                  <a:schemeClr val="bg1"/>
                </a:solidFill>
              </a:rPr>
              <a:t>3. </a:t>
            </a:r>
            <a:r>
              <a:rPr lang="en-IN" sz="2800" b="1" dirty="0">
                <a:solidFill>
                  <a:schemeClr val="bg1"/>
                </a:solidFill>
              </a:rPr>
              <a:t>AI Model (Random Forest)</a:t>
            </a:r>
            <a:br>
              <a:rPr lang="en-IN" sz="2800" dirty="0">
                <a:solidFill>
                  <a:schemeClr val="bg1"/>
                </a:solidFill>
              </a:rPr>
            </a:br>
            <a:r>
              <a:rPr lang="en-IN" sz="2800" dirty="0">
                <a:solidFill>
                  <a:schemeClr val="bg1"/>
                </a:solidFill>
              </a:rPr>
              <a:t>Analyzes patterns in power data to detect which appliance is ON or OFF.</a:t>
            </a:r>
          </a:p>
          <a:p>
            <a:r>
              <a:rPr lang="en-IN" sz="2800" b="1" dirty="0">
                <a:solidFill>
                  <a:schemeClr val="bg1"/>
                </a:solidFill>
              </a:rPr>
              <a:t>4.Multi-Appliance Detection</a:t>
            </a:r>
            <a:br>
              <a:rPr lang="en-IN" sz="2800" dirty="0">
                <a:solidFill>
                  <a:schemeClr val="bg1"/>
                </a:solidFill>
              </a:rPr>
            </a:br>
            <a:r>
              <a:rPr lang="en-IN" sz="2800" dirty="0">
                <a:solidFill>
                  <a:schemeClr val="bg1"/>
                </a:solidFill>
              </a:rPr>
              <a:t>Identifies status of Fan, Fridge, AC, and Heater using only total power data.</a:t>
            </a:r>
          </a:p>
          <a:p>
            <a:r>
              <a:rPr lang="en-IN" sz="2800" dirty="0">
                <a:solidFill>
                  <a:schemeClr val="bg1"/>
                </a:solidFill>
              </a:rPr>
              <a:t>5. </a:t>
            </a:r>
            <a:r>
              <a:rPr lang="en-IN" sz="2800" b="1" dirty="0">
                <a:solidFill>
                  <a:schemeClr val="bg1"/>
                </a:solidFill>
              </a:rPr>
              <a:t>Fault &amp; Anomaly Detection</a:t>
            </a:r>
            <a:br>
              <a:rPr lang="en-IN" sz="2800" dirty="0">
                <a:solidFill>
                  <a:schemeClr val="bg1"/>
                </a:solidFill>
              </a:rPr>
            </a:br>
            <a:r>
              <a:rPr lang="en-IN" sz="2800" dirty="0">
                <a:solidFill>
                  <a:schemeClr val="bg1"/>
                </a:solidFill>
              </a:rPr>
              <a:t>Detects overload conditions and unusual power spikes.</a:t>
            </a:r>
          </a:p>
          <a:p>
            <a:r>
              <a:rPr lang="en-IN" sz="2800" b="1" dirty="0">
                <a:solidFill>
                  <a:schemeClr val="bg1"/>
                </a:solidFill>
              </a:rPr>
              <a:t>6.Energy Awareness Dashboard</a:t>
            </a:r>
            <a:br>
              <a:rPr lang="en-IN" sz="2800" dirty="0">
                <a:solidFill>
                  <a:schemeClr val="bg1"/>
                </a:solidFill>
              </a:rPr>
            </a:br>
            <a:r>
              <a:rPr lang="en-IN" sz="2800" dirty="0">
                <a:solidFill>
                  <a:schemeClr val="bg1"/>
                </a:solidFill>
              </a:rPr>
              <a:t>Shows appliance-wise energy usage and gives smart alerts to save electricity.</a:t>
            </a:r>
          </a:p>
          <a:p>
            <a:pPr>
              <a:lnSpc>
                <a:spcPts val="4500"/>
              </a:lnSpc>
              <a:buSzPct val="100000"/>
              <a:defRPr sz="24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28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89580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0"/>
          <p:cNvSpPr/>
          <p:nvPr/>
        </p:nvSpPr>
        <p:spPr>
          <a:xfrm>
            <a:off x="866986" y="3516714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 dirty="0"/>
          </a:p>
        </p:txBody>
      </p:sp>
      <p:sp>
        <p:nvSpPr>
          <p:cNvPr id="29" name="Text 1"/>
          <p:cNvSpPr/>
          <p:nvPr/>
        </p:nvSpPr>
        <p:spPr>
          <a:xfrm>
            <a:off x="866986" y="4470399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30" name="Text 2"/>
          <p:cNvSpPr/>
          <p:nvPr/>
        </p:nvSpPr>
        <p:spPr>
          <a:xfrm>
            <a:off x="866986" y="5424085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31" name="Text 3"/>
          <p:cNvSpPr/>
          <p:nvPr/>
        </p:nvSpPr>
        <p:spPr>
          <a:xfrm>
            <a:off x="866986" y="6377770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32" name="Text 4"/>
          <p:cNvSpPr txBox="1"/>
          <p:nvPr/>
        </p:nvSpPr>
        <p:spPr>
          <a:xfrm>
            <a:off x="866986" y="2086186"/>
            <a:ext cx="11496244" cy="751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6000"/>
              </a:lnSpc>
              <a:defRPr sz="50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Section 1: Import Libraries</a:t>
            </a:r>
          </a:p>
        </p:txBody>
      </p:sp>
      <p:sp>
        <p:nvSpPr>
          <p:cNvPr id="33" name="Text 5"/>
          <p:cNvSpPr txBox="1"/>
          <p:nvPr/>
        </p:nvSpPr>
        <p:spPr>
          <a:xfrm>
            <a:off x="866986" y="2996524"/>
            <a:ext cx="11496244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Purpose:</a:t>
            </a:r>
            <a:r>
              <a:rPr b="0">
                <a:solidFill>
                  <a:srgbClr val="CBD5E1"/>
                </a:solidFill>
              </a:rPr>
              <a:t> Load necessary Python tools for data processing and AI models</a:t>
            </a:r>
          </a:p>
        </p:txBody>
      </p:sp>
      <p:sp>
        <p:nvSpPr>
          <p:cNvPr id="34" name="Text 6"/>
          <p:cNvSpPr txBox="1"/>
          <p:nvPr/>
        </p:nvSpPr>
        <p:spPr>
          <a:xfrm>
            <a:off x="1137919" y="3733461"/>
            <a:ext cx="10998811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NumPy:</a:t>
            </a:r>
            <a:r>
              <a:rPr b="0">
                <a:solidFill>
                  <a:srgbClr val="F1F5F9"/>
                </a:solidFill>
              </a:rPr>
              <a:t> Fast array operations for numerical data</a:t>
            </a:r>
          </a:p>
        </p:txBody>
      </p:sp>
      <p:sp>
        <p:nvSpPr>
          <p:cNvPr id="35" name="Text 7"/>
          <p:cNvSpPr txBox="1"/>
          <p:nvPr/>
        </p:nvSpPr>
        <p:spPr>
          <a:xfrm>
            <a:off x="1137919" y="4687146"/>
            <a:ext cx="10998811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Pandas:</a:t>
            </a:r>
            <a:r>
              <a:rPr b="0">
                <a:solidFill>
                  <a:srgbClr val="F1F5F9"/>
                </a:solidFill>
              </a:rPr>
              <a:t> Organize data into tables (DataFrames)</a:t>
            </a:r>
          </a:p>
        </p:txBody>
      </p:sp>
      <p:sp>
        <p:nvSpPr>
          <p:cNvPr id="36" name="Text 8"/>
          <p:cNvSpPr txBox="1"/>
          <p:nvPr/>
        </p:nvSpPr>
        <p:spPr>
          <a:xfrm>
            <a:off x="1137919" y="5640832"/>
            <a:ext cx="10998811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Matplotlib &amp; Seaborn:</a:t>
            </a:r>
            <a:r>
              <a:rPr b="0">
                <a:solidFill>
                  <a:srgbClr val="F1F5F9"/>
                </a:solidFill>
              </a:rPr>
              <a:t> Create visualizations and graphs</a:t>
            </a:r>
          </a:p>
        </p:txBody>
      </p:sp>
      <p:sp>
        <p:nvSpPr>
          <p:cNvPr id="37" name="Text 9"/>
          <p:cNvSpPr txBox="1"/>
          <p:nvPr/>
        </p:nvSpPr>
        <p:spPr>
          <a:xfrm>
            <a:off x="1137919" y="6594517"/>
            <a:ext cx="10998811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Scikit-learn:</a:t>
            </a:r>
            <a:r>
              <a:rPr b="0">
                <a:solidFill>
                  <a:srgbClr val="F1F5F9"/>
                </a:solidFill>
              </a:rPr>
              <a:t> Machine Learning algorithms (RandomForest, train_test_split, metrics)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0"/>
          <p:cNvSpPr/>
          <p:nvPr/>
        </p:nvSpPr>
        <p:spPr>
          <a:xfrm>
            <a:off x="866986" y="3516714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40" name="Text 1"/>
          <p:cNvSpPr/>
          <p:nvPr/>
        </p:nvSpPr>
        <p:spPr>
          <a:xfrm>
            <a:off x="866986" y="4470399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41" name="Text 2"/>
          <p:cNvSpPr/>
          <p:nvPr/>
        </p:nvSpPr>
        <p:spPr>
          <a:xfrm>
            <a:off x="866986" y="5424085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42" name="Text 3"/>
          <p:cNvSpPr txBox="1"/>
          <p:nvPr/>
        </p:nvSpPr>
        <p:spPr>
          <a:xfrm>
            <a:off x="866986" y="2086186"/>
            <a:ext cx="11496244" cy="751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6000"/>
              </a:lnSpc>
              <a:defRPr sz="50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Section 2: Generate Synthetic Data</a:t>
            </a:r>
          </a:p>
        </p:txBody>
      </p:sp>
      <p:sp>
        <p:nvSpPr>
          <p:cNvPr id="43" name="Text 4"/>
          <p:cNvSpPr txBox="1"/>
          <p:nvPr/>
        </p:nvSpPr>
        <p:spPr>
          <a:xfrm>
            <a:off x="866986" y="2888150"/>
            <a:ext cx="11496244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What it does:</a:t>
            </a:r>
            <a:r>
              <a:rPr b="0">
                <a:solidFill>
                  <a:srgbClr val="CBD5E1"/>
                </a:solidFill>
              </a:rPr>
              <a:t> Creates simulated appliance data since real data is expensive</a:t>
            </a:r>
          </a:p>
        </p:txBody>
      </p:sp>
      <p:sp>
        <p:nvSpPr>
          <p:cNvPr id="44" name="Text 5"/>
          <p:cNvSpPr txBox="1"/>
          <p:nvPr/>
        </p:nvSpPr>
        <p:spPr>
          <a:xfrm>
            <a:off x="1137919" y="3733461"/>
            <a:ext cx="10998811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ON/OFF Patterns:</a:t>
            </a:r>
            <a:r>
              <a:rPr b="0">
                <a:solidFill>
                  <a:srgbClr val="F1F5F9"/>
                </a:solidFill>
              </a:rPr>
              <a:t> Random 0 or 1 for 4 appliances (Fan, Fridge, AC, Heater)</a:t>
            </a:r>
          </a:p>
        </p:txBody>
      </p:sp>
      <p:sp>
        <p:nvSpPr>
          <p:cNvPr id="45" name="Text 6"/>
          <p:cNvSpPr txBox="1"/>
          <p:nvPr/>
        </p:nvSpPr>
        <p:spPr>
          <a:xfrm>
            <a:off x="1137919" y="4500400"/>
            <a:ext cx="10998811" cy="752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Power Ratings:</a:t>
            </a:r>
            <a:r>
              <a:rPr b="0" dirty="0">
                <a:solidFill>
                  <a:srgbClr val="F1F5F9"/>
                </a:solidFill>
              </a:rPr>
              <a:t> Fixed consumption when ON — Fan: 75W, Fridge: 150W, AC: 1500W, Heater: 2000W</a:t>
            </a:r>
          </a:p>
        </p:txBody>
      </p:sp>
      <p:sp>
        <p:nvSpPr>
          <p:cNvPr id="46" name="Text 7"/>
          <p:cNvSpPr txBox="1"/>
          <p:nvPr/>
        </p:nvSpPr>
        <p:spPr>
          <a:xfrm>
            <a:off x="1137919" y="5640832"/>
            <a:ext cx="10998811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Aggregate Signal:</a:t>
            </a:r>
            <a:r>
              <a:rPr b="0">
                <a:solidFill>
                  <a:srgbClr val="F1F5F9"/>
                </a:solidFill>
              </a:rPr>
              <a:t> Total Power = Sum of all appliance powers at each time step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0"/>
          <p:cNvSpPr/>
          <p:nvPr/>
        </p:nvSpPr>
        <p:spPr>
          <a:xfrm>
            <a:off x="866986" y="3625089"/>
            <a:ext cx="11270828" cy="1985265"/>
          </a:xfrm>
          <a:prstGeom prst="roundRect">
            <a:avLst>
              <a:gd name="adj" fmla="val 26203"/>
            </a:avLst>
          </a:prstGeom>
          <a:solidFill>
            <a:srgbClr val="1E293B"/>
          </a:solidFill>
          <a:ln w="12700">
            <a:solidFill>
              <a:srgbClr val="38BDF8"/>
            </a:solidFill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49" name="Text 1"/>
          <p:cNvSpPr txBox="1"/>
          <p:nvPr/>
        </p:nvSpPr>
        <p:spPr>
          <a:xfrm>
            <a:off x="866986" y="2086186"/>
            <a:ext cx="11496244" cy="751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6000"/>
              </a:lnSpc>
              <a:defRPr sz="50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Smart Meter Signal Concept</a:t>
            </a:r>
          </a:p>
        </p:txBody>
      </p:sp>
      <p:sp>
        <p:nvSpPr>
          <p:cNvPr id="50" name="Text 2"/>
          <p:cNvSpPr txBox="1"/>
          <p:nvPr/>
        </p:nvSpPr>
        <p:spPr>
          <a:xfrm>
            <a:off x="866986" y="2888149"/>
            <a:ext cx="11496244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Graph 1 Explanation:</a:t>
            </a:r>
            <a:r>
              <a:rPr b="0">
                <a:solidFill>
                  <a:srgbClr val="CBD5E1"/>
                </a:solidFill>
              </a:rPr>
              <a:t> Shows total power over time (like your electricity meter at home)</a:t>
            </a:r>
          </a:p>
        </p:txBody>
      </p:sp>
      <p:sp>
        <p:nvSpPr>
          <p:cNvPr id="51" name="Text 3"/>
          <p:cNvSpPr txBox="1"/>
          <p:nvPr/>
        </p:nvSpPr>
        <p:spPr>
          <a:xfrm>
            <a:off x="1213781" y="3971882"/>
            <a:ext cx="10788782" cy="337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800">
                <a:solidFill>
                  <a:srgbClr val="94A3B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How it works:</a:t>
            </a:r>
          </a:p>
        </p:txBody>
      </p:sp>
      <p:sp>
        <p:nvSpPr>
          <p:cNvPr id="52" name="Text 4"/>
          <p:cNvSpPr txBox="1"/>
          <p:nvPr/>
        </p:nvSpPr>
        <p:spPr>
          <a:xfrm>
            <a:off x="1213781" y="4353223"/>
            <a:ext cx="10788782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When fan turns ON → power jumps by 75W</a:t>
            </a:r>
          </a:p>
        </p:txBody>
      </p:sp>
      <p:sp>
        <p:nvSpPr>
          <p:cNvPr id="53" name="Text 5"/>
          <p:cNvSpPr txBox="1"/>
          <p:nvPr/>
        </p:nvSpPr>
        <p:spPr>
          <a:xfrm>
            <a:off x="1213781" y="4656666"/>
            <a:ext cx="10788782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When AC turns ON → power jumps by 1500W</a:t>
            </a:r>
          </a:p>
        </p:txBody>
      </p:sp>
      <p:sp>
        <p:nvSpPr>
          <p:cNvPr id="54" name="Text 6"/>
          <p:cNvSpPr txBox="1"/>
          <p:nvPr/>
        </p:nvSpPr>
        <p:spPr>
          <a:xfrm>
            <a:off x="1213781" y="4960113"/>
            <a:ext cx="10788782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200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Result: Jagged pattern showing all appliances mixed together</a:t>
            </a:r>
          </a:p>
        </p:txBody>
      </p:sp>
      <p:sp>
        <p:nvSpPr>
          <p:cNvPr id="55" name="Text 7"/>
          <p:cNvSpPr txBox="1"/>
          <p:nvPr/>
        </p:nvSpPr>
        <p:spPr>
          <a:xfrm>
            <a:off x="866986" y="6043847"/>
            <a:ext cx="11496244" cy="337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sz="1800" b="1">
                <a:solidFill>
                  <a:srgbClr val="94A3B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Challenge:</a:t>
            </a:r>
            <a:r>
              <a:rPr b="0"/>
              <a:t> We only see total — we need to separate individual appliances!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asted-movie.png" descr="pasted-movi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999" y="1219199"/>
            <a:ext cx="10972802" cy="73152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 0"/>
          <p:cNvSpPr/>
          <p:nvPr/>
        </p:nvSpPr>
        <p:spPr>
          <a:xfrm>
            <a:off x="866986" y="3408342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60" name="Text 1"/>
          <p:cNvSpPr/>
          <p:nvPr/>
        </p:nvSpPr>
        <p:spPr>
          <a:xfrm>
            <a:off x="866986" y="4362026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61" name="Text 2"/>
          <p:cNvSpPr/>
          <p:nvPr/>
        </p:nvSpPr>
        <p:spPr>
          <a:xfrm>
            <a:off x="866986" y="5315713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62" name="Text 3"/>
          <p:cNvSpPr txBox="1"/>
          <p:nvPr/>
        </p:nvSpPr>
        <p:spPr>
          <a:xfrm>
            <a:off x="866986" y="2086186"/>
            <a:ext cx="11496244" cy="751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6000"/>
              </a:lnSpc>
              <a:defRPr sz="50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Section 3: Feature Engineering</a:t>
            </a:r>
          </a:p>
        </p:txBody>
      </p:sp>
      <p:sp>
        <p:nvSpPr>
          <p:cNvPr id="63" name="Text 4"/>
          <p:cNvSpPr txBox="1"/>
          <p:nvPr/>
        </p:nvSpPr>
        <p:spPr>
          <a:xfrm>
            <a:off x="866986" y="2888149"/>
            <a:ext cx="11496244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Goal:</a:t>
            </a:r>
            <a:r>
              <a:rPr b="0">
                <a:solidFill>
                  <a:srgbClr val="CBD5E1"/>
                </a:solidFill>
              </a:rPr>
              <a:t> Extract meaningful patterns from power signal</a:t>
            </a:r>
          </a:p>
        </p:txBody>
      </p:sp>
      <p:sp>
        <p:nvSpPr>
          <p:cNvPr id="64" name="Text 5"/>
          <p:cNvSpPr txBox="1"/>
          <p:nvPr/>
        </p:nvSpPr>
        <p:spPr>
          <a:xfrm>
            <a:off x="1137919" y="3625089"/>
            <a:ext cx="10998811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Mean (Average):</a:t>
            </a:r>
            <a:r>
              <a:rPr b="0">
                <a:solidFill>
                  <a:srgbClr val="F1F5F9"/>
                </a:solidFill>
              </a:rPr>
              <a:t> Typical power in a 5-second window</a:t>
            </a:r>
          </a:p>
        </p:txBody>
      </p:sp>
      <p:sp>
        <p:nvSpPr>
          <p:cNvPr id="65" name="Text 6"/>
          <p:cNvSpPr txBox="1"/>
          <p:nvPr/>
        </p:nvSpPr>
        <p:spPr>
          <a:xfrm>
            <a:off x="1137919" y="4578773"/>
            <a:ext cx="10998811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Std (Standard Deviation):</a:t>
            </a:r>
            <a:r>
              <a:rPr b="0">
                <a:solidFill>
                  <a:srgbClr val="F1F5F9"/>
                </a:solidFill>
              </a:rPr>
              <a:t> How much power varies — high std = unstable power</a:t>
            </a:r>
          </a:p>
        </p:txBody>
      </p:sp>
      <p:sp>
        <p:nvSpPr>
          <p:cNvPr id="66" name="Text 7"/>
          <p:cNvSpPr txBox="1"/>
          <p:nvPr/>
        </p:nvSpPr>
        <p:spPr>
          <a:xfrm>
            <a:off x="1137919" y="5532460"/>
            <a:ext cx="10998811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Max (Maximum):</a:t>
            </a:r>
            <a:r>
              <a:rPr b="0">
                <a:solidFill>
                  <a:srgbClr val="F1F5F9"/>
                </a:solidFill>
              </a:rPr>
              <a:t> Peak power in the window</a:t>
            </a:r>
          </a:p>
        </p:txBody>
      </p:sp>
      <p:sp>
        <p:nvSpPr>
          <p:cNvPr id="67" name="Text 8"/>
          <p:cNvSpPr txBox="1"/>
          <p:nvPr/>
        </p:nvSpPr>
        <p:spPr>
          <a:xfrm>
            <a:off x="866986" y="6377770"/>
            <a:ext cx="11496244" cy="337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sz="1800" b="1">
                <a:solidFill>
                  <a:srgbClr val="94A3B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Why?</a:t>
            </a:r>
            <a:r>
              <a:rPr b="0"/>
              <a:t> AC creates different patterns than fan — ML model learns these unique "fingerprints"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tx1"/>
            </a:gs>
            <a:gs pos="86000">
              <a:srgbClr val="0070C0"/>
            </a:gs>
            <a:gs pos="5600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 0"/>
          <p:cNvSpPr/>
          <p:nvPr/>
        </p:nvSpPr>
        <p:spPr>
          <a:xfrm>
            <a:off x="866986" y="3408342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70" name="Text 1"/>
          <p:cNvSpPr/>
          <p:nvPr/>
        </p:nvSpPr>
        <p:spPr>
          <a:xfrm>
            <a:off x="866986" y="4362026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71" name="Text 2"/>
          <p:cNvSpPr/>
          <p:nvPr/>
        </p:nvSpPr>
        <p:spPr>
          <a:xfrm>
            <a:off x="866986" y="5315713"/>
            <a:ext cx="11270828" cy="736940"/>
          </a:xfrm>
          <a:prstGeom prst="rect">
            <a:avLst/>
          </a:prstGeom>
          <a:solidFill>
            <a:srgbClr val="334155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endParaRPr/>
          </a:p>
        </p:txBody>
      </p:sp>
      <p:sp>
        <p:nvSpPr>
          <p:cNvPr id="72" name="Text 3"/>
          <p:cNvSpPr txBox="1"/>
          <p:nvPr/>
        </p:nvSpPr>
        <p:spPr>
          <a:xfrm>
            <a:off x="866986" y="789268"/>
            <a:ext cx="11496244" cy="15217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6000"/>
              </a:lnSpc>
              <a:defRPr sz="50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Section 4: Train Random Forest Model</a:t>
            </a:r>
          </a:p>
        </p:txBody>
      </p:sp>
      <p:sp>
        <p:nvSpPr>
          <p:cNvPr id="73" name="Text 4"/>
          <p:cNvSpPr txBox="1"/>
          <p:nvPr/>
        </p:nvSpPr>
        <p:spPr>
          <a:xfrm>
            <a:off x="866986" y="2888149"/>
            <a:ext cx="11496244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Machine Learning Model:</a:t>
            </a:r>
            <a:r>
              <a:rPr b="0">
                <a:solidFill>
                  <a:srgbClr val="CBD5E1"/>
                </a:solidFill>
              </a:rPr>
              <a:t> Random Forest (ensemble of decision trees)</a:t>
            </a:r>
          </a:p>
        </p:txBody>
      </p:sp>
      <p:sp>
        <p:nvSpPr>
          <p:cNvPr id="74" name="Text 5"/>
          <p:cNvSpPr txBox="1"/>
          <p:nvPr/>
        </p:nvSpPr>
        <p:spPr>
          <a:xfrm>
            <a:off x="1115702" y="3424494"/>
            <a:ext cx="10998811" cy="752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Decision Tree:</a:t>
            </a:r>
            <a:r>
              <a:rPr b="0" dirty="0">
                <a:solidFill>
                  <a:srgbClr val="F1F5F9"/>
                </a:solidFill>
              </a:rPr>
              <a:t> Asks questions repeatedly (If mean &gt; 1000? If std &gt; 200?) to classify ON/OFF</a:t>
            </a:r>
          </a:p>
        </p:txBody>
      </p:sp>
      <p:sp>
        <p:nvSpPr>
          <p:cNvPr id="75" name="Text 6"/>
          <p:cNvSpPr txBox="1"/>
          <p:nvPr/>
        </p:nvSpPr>
        <p:spPr>
          <a:xfrm>
            <a:off x="1137919" y="4578773"/>
            <a:ext cx="10998811" cy="367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Random Forest:</a:t>
            </a:r>
            <a:r>
              <a:rPr b="0">
                <a:solidFill>
                  <a:srgbClr val="F1F5F9"/>
                </a:solidFill>
              </a:rPr>
              <a:t> Combines 100 trees and votes on final answer</a:t>
            </a:r>
          </a:p>
        </p:txBody>
      </p:sp>
      <p:sp>
        <p:nvSpPr>
          <p:cNvPr id="76" name="Text 7"/>
          <p:cNvSpPr txBox="1"/>
          <p:nvPr/>
        </p:nvSpPr>
        <p:spPr>
          <a:xfrm>
            <a:off x="1137919" y="5532460"/>
            <a:ext cx="10998811" cy="367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000"/>
              </a:lnSpc>
              <a:defRPr sz="2200" b="1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Train/Test Split:</a:t>
            </a:r>
            <a:r>
              <a:rPr b="0">
                <a:solidFill>
                  <a:srgbClr val="F1F5F9"/>
                </a:solidFill>
              </a:rPr>
              <a:t> 80% data for learning, 20% for testing accuracy</a:t>
            </a:r>
          </a:p>
        </p:txBody>
      </p:sp>
      <p:sp>
        <p:nvSpPr>
          <p:cNvPr id="77" name="Text 8"/>
          <p:cNvSpPr txBox="1"/>
          <p:nvPr/>
        </p:nvSpPr>
        <p:spPr>
          <a:xfrm>
            <a:off x="866986" y="6269397"/>
            <a:ext cx="11496244" cy="337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sz="1800" b="1">
                <a:solidFill>
                  <a:srgbClr val="94A3B8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Result:</a:t>
            </a:r>
            <a:r>
              <a:rPr b="0"/>
              <a:t> 62.5% accuracy for AC detection (moderate performance)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65023" tIns="65023" rIns="65023" bIns="65023" numCol="1" spcCol="38100" rtlCol="0" anchor="ctr">
        <a:spAutoFit/>
      </a:bodyPr>
      <a:lstStyle>
        <a:defPPr marL="0" marR="0" indent="0" algn="l" defTabSz="17339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65023" tIns="65023" rIns="65023" bIns="65023" numCol="1" spcCol="38100" rtlCol="0" anchor="t">
        <a:spAutoFit/>
      </a:bodyPr>
      <a:lstStyle>
        <a:defPPr marL="0" marR="0" indent="0" algn="l" defTabSz="17339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65023" tIns="65023" rIns="65023" bIns="65023" numCol="1" spcCol="38100" rtlCol="0" anchor="ctr">
        <a:spAutoFit/>
      </a:bodyPr>
      <a:lstStyle>
        <a:defPPr marL="0" marR="0" indent="0" algn="l" defTabSz="17339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65023" tIns="65023" rIns="65023" bIns="65023" numCol="1" spcCol="38100" rtlCol="0" anchor="t">
        <a:spAutoFit/>
      </a:bodyPr>
      <a:lstStyle>
        <a:defPPr marL="0" marR="0" indent="0" algn="l" defTabSz="17339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1226</Words>
  <Application>Microsoft Office PowerPoint</Application>
  <PresentationFormat>Custom</PresentationFormat>
  <Paragraphs>139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Bahnschrift Light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Kalpana Vallabhaneni</cp:lastModifiedBy>
  <cp:revision>3</cp:revision>
  <dcterms:modified xsi:type="dcterms:W3CDTF">2026-02-14T12:40:36Z</dcterms:modified>
</cp:coreProperties>
</file>